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8" r:id="rId2"/>
    <p:sldId id="269" r:id="rId3"/>
    <p:sldId id="276" r:id="rId4"/>
    <p:sldId id="278" r:id="rId5"/>
    <p:sldId id="271" r:id="rId6"/>
    <p:sldId id="270" r:id="rId7"/>
    <p:sldId id="272" r:id="rId8"/>
    <p:sldId id="280" r:id="rId9"/>
    <p:sldId id="281" r:id="rId10"/>
    <p:sldId id="282" r:id="rId11"/>
    <p:sldId id="274" r:id="rId12"/>
    <p:sldId id="275" r:id="rId13"/>
    <p:sldId id="26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96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C455C4-6098-4A28-9A93-AB63C6EC940B}" type="datetimeFigureOut">
              <a:rPr lang="en-GB" smtClean="0"/>
              <a:t>14/07/2018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A22529-6676-4047-AF15-ABC7665914D2}" type="slidenum">
              <a:rPr lang="en-GB" smtClean="0"/>
              <a:t>‹#›</a:t>
            </a:fld>
            <a:endParaRPr lang="en-GB"/>
          </a:p>
        </p:txBody>
      </p:sp>
    </p:spTree>
    <p:extLst>
      <p:ext uri="{BB962C8B-B14F-4D97-AF65-F5344CB8AC3E}">
        <p14:creationId xmlns:p14="http://schemas.microsoft.com/office/powerpoint/2010/main" val="415777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ahoma" pitchFamily="34" charset="0"/>
              </a:defRPr>
            </a:lvl1pPr>
            <a:lvl2pPr marL="742950" indent="-285750">
              <a:defRPr sz="2000">
                <a:solidFill>
                  <a:schemeClr val="tx1"/>
                </a:solidFill>
                <a:latin typeface="Tahoma" pitchFamily="34" charset="0"/>
              </a:defRPr>
            </a:lvl2pPr>
            <a:lvl3pPr marL="1143000" indent="-228600">
              <a:defRPr sz="2000">
                <a:solidFill>
                  <a:schemeClr val="tx1"/>
                </a:solidFill>
                <a:latin typeface="Tahoma" pitchFamily="34" charset="0"/>
              </a:defRPr>
            </a:lvl3pPr>
            <a:lvl4pPr marL="1600200" indent="-228600">
              <a:defRPr sz="2000">
                <a:solidFill>
                  <a:schemeClr val="tx1"/>
                </a:solidFill>
                <a:latin typeface="Tahoma" pitchFamily="34" charset="0"/>
              </a:defRPr>
            </a:lvl4pPr>
            <a:lvl5pPr marL="2057400" indent="-22860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fld id="{1A4D0553-5B4D-4BB3-8BA4-FED76F761EFE}" type="slidenum">
              <a:rPr lang="en-US" altLang="en-US" sz="1200" smtClean="0">
                <a:latin typeface="Arial" charset="0"/>
              </a:rPr>
              <a:pPr/>
              <a:t>1</a:t>
            </a:fld>
            <a:endParaRPr lang="en-US" altLang="en-US" sz="1200" smtClean="0">
              <a:latin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smtClean="0"/>
              <a:t>Habit:  </a:t>
            </a:r>
            <a:r>
              <a:rPr lang="en-GB" altLang="en-US" smtClean="0"/>
              <a:t>Very common worldwide often in association with human activity.  Adults active fliers, highly mobile and capable of travelling several miles.  Breed usually in rotting vegetable matter or animal faeces.</a:t>
            </a:r>
          </a:p>
          <a:p>
            <a:pPr eaLnBrk="1" hangingPunct="1"/>
            <a:r>
              <a:rPr lang="en-GB" altLang="en-US" b="1" smtClean="0"/>
              <a:t>Importance:</a:t>
            </a:r>
            <a:r>
              <a:rPr lang="en-GB" altLang="en-US" smtClean="0"/>
              <a:t>  Disease transmission, spoilage of food, nuisance.  May be severe problem in animal units and sometimes refuse tips.</a:t>
            </a:r>
          </a:p>
          <a:p>
            <a:pPr eaLnBrk="1" hangingPunct="1"/>
            <a:r>
              <a:rPr lang="en-GB" altLang="en-US" b="1" smtClean="0"/>
              <a:t>Control:  </a:t>
            </a:r>
            <a:r>
              <a:rPr lang="en-GB" altLang="en-US" smtClean="0"/>
              <a:t>Breeding reduction by covering larval food materials, good hygiene.  Larvicides and biological control in animal units.  Adults by proofing, screening windows, traps.  Knockdown pyrethoroids.  Bait formulations of residual insecticides in animal units.  Adults by proofing, screening windows, traps.  Knockdown pyrethroids.  Bait formulations of residual insecticides in animal units.</a:t>
            </a:r>
          </a:p>
          <a:p>
            <a:pPr eaLnBrk="1" hangingPunct="1"/>
            <a:endParaRPr lang="en-GB" altLang="en-US" b="1" smtClean="0"/>
          </a:p>
          <a:p>
            <a:pPr eaLnBrk="1" hangingPunct="1"/>
            <a:endParaRPr lang="en-GB" altLang="en-US" b="1" smtClean="0"/>
          </a:p>
        </p:txBody>
      </p:sp>
    </p:spTree>
    <p:extLst>
      <p:ext uri="{BB962C8B-B14F-4D97-AF65-F5344CB8AC3E}">
        <p14:creationId xmlns:p14="http://schemas.microsoft.com/office/powerpoint/2010/main" val="3966894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ahoma" pitchFamily="34" charset="0"/>
              </a:defRPr>
            </a:lvl1pPr>
            <a:lvl2pPr marL="742950" indent="-285750">
              <a:defRPr sz="2000">
                <a:solidFill>
                  <a:schemeClr val="tx1"/>
                </a:solidFill>
                <a:latin typeface="Tahoma" pitchFamily="34" charset="0"/>
              </a:defRPr>
            </a:lvl2pPr>
            <a:lvl3pPr marL="1143000" indent="-228600">
              <a:defRPr sz="2000">
                <a:solidFill>
                  <a:schemeClr val="tx1"/>
                </a:solidFill>
                <a:latin typeface="Tahoma" pitchFamily="34" charset="0"/>
              </a:defRPr>
            </a:lvl3pPr>
            <a:lvl4pPr marL="1600200" indent="-228600">
              <a:defRPr sz="2000">
                <a:solidFill>
                  <a:schemeClr val="tx1"/>
                </a:solidFill>
                <a:latin typeface="Tahoma" pitchFamily="34" charset="0"/>
              </a:defRPr>
            </a:lvl4pPr>
            <a:lvl5pPr marL="2057400" indent="-22860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fld id="{C9C71F61-0B40-4C4D-817E-CBDABE88805F}" type="slidenum">
              <a:rPr lang="en-US" altLang="en-US" sz="1200" smtClean="0">
                <a:latin typeface="Arial" charset="0"/>
              </a:rPr>
              <a:pPr/>
              <a:t>2</a:t>
            </a:fld>
            <a:endParaRPr lang="en-US" altLang="en-US" sz="1200" smtClean="0">
              <a:latin typeface="Arial"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smtClean="0"/>
              <a:t>Habit:  </a:t>
            </a:r>
            <a:r>
              <a:rPr lang="en-GB" altLang="en-US" smtClean="0"/>
              <a:t>Very common outdoors and may come indoors to breed.  Several species usually breeding on rotting vegetable matter, fruit, sour milk, beer, vinegar.  Very rapid breeders (one generation in 7-8 days at 30 degrees c).</a:t>
            </a:r>
          </a:p>
          <a:p>
            <a:pPr eaLnBrk="1" hangingPunct="1"/>
            <a:r>
              <a:rPr lang="en-GB" altLang="en-US" b="1" smtClean="0"/>
              <a:t>Importance:  </a:t>
            </a:r>
            <a:r>
              <a:rPr lang="en-GB" altLang="en-US" smtClean="0"/>
              <a:t>Potential disease transmission, nuisance.  Difficult to removal pupal cases from milk bottles.</a:t>
            </a:r>
          </a:p>
          <a:p>
            <a:pPr eaLnBrk="1" hangingPunct="1"/>
            <a:r>
              <a:rPr lang="en-GB" altLang="en-US" b="1" smtClean="0"/>
              <a:t>Control:  </a:t>
            </a:r>
            <a:r>
              <a:rPr lang="en-GB" altLang="en-US" smtClean="0"/>
              <a:t>Good hygiene, find breeding sites and cover or remove breeding materials.  Knockdown sprays may be of a limited efficacy.</a:t>
            </a:r>
            <a:endParaRPr lang="en-GB" altLang="en-US" b="1" smtClean="0"/>
          </a:p>
        </p:txBody>
      </p:sp>
    </p:spTree>
    <p:extLst>
      <p:ext uri="{BB962C8B-B14F-4D97-AF65-F5344CB8AC3E}">
        <p14:creationId xmlns:p14="http://schemas.microsoft.com/office/powerpoint/2010/main" val="1439518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ahoma" pitchFamily="34" charset="0"/>
              </a:defRPr>
            </a:lvl1pPr>
            <a:lvl2pPr marL="742950" indent="-285750">
              <a:defRPr sz="2000">
                <a:solidFill>
                  <a:schemeClr val="tx1"/>
                </a:solidFill>
                <a:latin typeface="Tahoma" pitchFamily="34" charset="0"/>
              </a:defRPr>
            </a:lvl2pPr>
            <a:lvl3pPr marL="1143000" indent="-228600">
              <a:defRPr sz="2000">
                <a:solidFill>
                  <a:schemeClr val="tx1"/>
                </a:solidFill>
                <a:latin typeface="Tahoma" pitchFamily="34" charset="0"/>
              </a:defRPr>
            </a:lvl3pPr>
            <a:lvl4pPr marL="1600200" indent="-228600">
              <a:defRPr sz="2000">
                <a:solidFill>
                  <a:schemeClr val="tx1"/>
                </a:solidFill>
                <a:latin typeface="Tahoma" pitchFamily="34" charset="0"/>
              </a:defRPr>
            </a:lvl4pPr>
            <a:lvl5pPr marL="2057400" indent="-22860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fld id="{5DAF1687-D46C-4FD0-8278-5D2A2225E2B4}" type="slidenum">
              <a:rPr lang="en-US" altLang="en-US" sz="1200" smtClean="0">
                <a:latin typeface="Arial" charset="0"/>
              </a:rPr>
              <a:pPr/>
              <a:t>3</a:t>
            </a:fld>
            <a:endParaRPr lang="en-US" altLang="en-US" sz="1200" smtClean="0">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smtClean="0"/>
              <a:t>Habit:  </a:t>
            </a:r>
            <a:r>
              <a:rPr lang="en-GB" altLang="en-US" smtClean="0"/>
              <a:t>Common world wide and in association with man.  Adults active fliers, travel several miles.  Bluebottle will enter buildings readily to find breeding sites.  Breed in carcasses, meat, offal, meat products.</a:t>
            </a:r>
          </a:p>
          <a:p>
            <a:pPr eaLnBrk="1" hangingPunct="1"/>
            <a:r>
              <a:rPr lang="en-GB" altLang="en-US" b="1" smtClean="0"/>
              <a:t>Importance:</a:t>
            </a:r>
            <a:r>
              <a:rPr lang="en-GB" altLang="en-US" smtClean="0"/>
              <a:t>  Potential disease transmission.  Pest of meat industry, slaughter houses.  May breed on dead rodents, birds within buildings.  Also valuable re-cyclers of dead animal material.</a:t>
            </a:r>
          </a:p>
          <a:p>
            <a:pPr eaLnBrk="1" hangingPunct="1"/>
            <a:r>
              <a:rPr lang="en-GB" altLang="en-US" b="1" smtClean="0"/>
              <a:t>Control:  </a:t>
            </a:r>
            <a:r>
              <a:rPr lang="en-GB" altLang="en-US" smtClean="0"/>
              <a:t>Screens, good hygiene, covering potential breeding materials.  Residual or knockdown insecticides.  UV light devices in food premises.</a:t>
            </a:r>
            <a:endParaRPr lang="en-GB" altLang="en-US" b="1" smtClean="0"/>
          </a:p>
        </p:txBody>
      </p:sp>
    </p:spTree>
    <p:extLst>
      <p:ext uri="{BB962C8B-B14F-4D97-AF65-F5344CB8AC3E}">
        <p14:creationId xmlns:p14="http://schemas.microsoft.com/office/powerpoint/2010/main" val="1767832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ahoma" pitchFamily="34" charset="0"/>
              </a:defRPr>
            </a:lvl1pPr>
            <a:lvl2pPr marL="742950" indent="-285750">
              <a:defRPr sz="2000">
                <a:solidFill>
                  <a:schemeClr val="tx1"/>
                </a:solidFill>
                <a:latin typeface="Tahoma" pitchFamily="34" charset="0"/>
              </a:defRPr>
            </a:lvl2pPr>
            <a:lvl3pPr marL="1143000" indent="-228600">
              <a:defRPr sz="2000">
                <a:solidFill>
                  <a:schemeClr val="tx1"/>
                </a:solidFill>
                <a:latin typeface="Tahoma" pitchFamily="34" charset="0"/>
              </a:defRPr>
            </a:lvl3pPr>
            <a:lvl4pPr marL="1600200" indent="-228600">
              <a:defRPr sz="2000">
                <a:solidFill>
                  <a:schemeClr val="tx1"/>
                </a:solidFill>
                <a:latin typeface="Tahoma" pitchFamily="34" charset="0"/>
              </a:defRPr>
            </a:lvl4pPr>
            <a:lvl5pPr marL="2057400" indent="-22860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fld id="{B937F50C-7FF4-450F-AC66-9A9555D00E8B}" type="slidenum">
              <a:rPr lang="en-US" altLang="en-US" sz="1200" smtClean="0">
                <a:latin typeface="Arial" charset="0"/>
              </a:rPr>
              <a:pPr/>
              <a:t>4</a:t>
            </a:fld>
            <a:endParaRPr lang="en-US" altLang="en-US" sz="1200" smtClean="0">
              <a:latin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900" b="1" smtClean="0"/>
              <a:t>Habit:  </a:t>
            </a:r>
            <a:r>
              <a:rPr lang="en-GB" altLang="en-US" sz="900" smtClean="0"/>
              <a:t>Common in birds nests ,also found in poultry units animal feed mills and domestic premises Feed on animal protein.  Minimum breeding temperature 17 degrees c.</a:t>
            </a:r>
          </a:p>
          <a:p>
            <a:pPr eaLnBrk="1" hangingPunct="1"/>
            <a:r>
              <a:rPr lang="en-GB" altLang="en-US" sz="900" b="1" smtClean="0"/>
              <a:t>Importance:  </a:t>
            </a:r>
            <a:r>
              <a:rPr lang="en-GB" altLang="en-US" sz="900" smtClean="0"/>
              <a:t>May be indicators of food spillage and poor hygiene in domestic or catering premises.  Dermestes group includes pests of animal protein based dried food products, animal feeds, skins and hides.  In poultry units larval pupation chambers may cause structural weakening of timbers and damage to polystyrene insulation.</a:t>
            </a:r>
          </a:p>
          <a:p>
            <a:pPr eaLnBrk="1" hangingPunct="1"/>
            <a:r>
              <a:rPr lang="en-GB" altLang="en-US" sz="900" b="1" smtClean="0"/>
              <a:t>Control:  </a:t>
            </a:r>
            <a:r>
              <a:rPr lang="en-GB" altLang="en-US" sz="900" smtClean="0"/>
              <a:t>Good hygiene, residual sprays.  In poultry units carefully applied insecticide bands to kill migrating larvae or physical barriers to prevent migration.  NB:  Care needed to avoid killing beneficial beetles </a:t>
            </a:r>
            <a:r>
              <a:rPr lang="en-GB" altLang="en-US" sz="900" i="1" smtClean="0"/>
              <a:t>Carcinops </a:t>
            </a:r>
            <a:r>
              <a:rPr lang="en-GB" altLang="en-US" sz="900" smtClean="0"/>
              <a:t>(useful in housefly control) in deep pit houses.  Do not spray manure other than with ‘selective’ larvicides such as cyromazine.</a:t>
            </a:r>
            <a:endParaRPr lang="en-GB" altLang="en-US" sz="900" b="1" smtClean="0"/>
          </a:p>
          <a:p>
            <a:pPr eaLnBrk="1" hangingPunct="1"/>
            <a:endParaRPr lang="en-GB" altLang="en-US" smtClean="0"/>
          </a:p>
        </p:txBody>
      </p:sp>
    </p:spTree>
    <p:extLst>
      <p:ext uri="{BB962C8B-B14F-4D97-AF65-F5344CB8AC3E}">
        <p14:creationId xmlns:p14="http://schemas.microsoft.com/office/powerpoint/2010/main" val="338426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ahoma" pitchFamily="34" charset="0"/>
              </a:defRPr>
            </a:lvl1pPr>
            <a:lvl2pPr marL="742950" indent="-285750">
              <a:defRPr sz="2000">
                <a:solidFill>
                  <a:schemeClr val="tx1"/>
                </a:solidFill>
                <a:latin typeface="Tahoma" pitchFamily="34" charset="0"/>
              </a:defRPr>
            </a:lvl2pPr>
            <a:lvl3pPr marL="1143000" indent="-228600">
              <a:defRPr sz="2000">
                <a:solidFill>
                  <a:schemeClr val="tx1"/>
                </a:solidFill>
                <a:latin typeface="Tahoma" pitchFamily="34" charset="0"/>
              </a:defRPr>
            </a:lvl3pPr>
            <a:lvl4pPr marL="1600200" indent="-228600">
              <a:defRPr sz="2000">
                <a:solidFill>
                  <a:schemeClr val="tx1"/>
                </a:solidFill>
                <a:latin typeface="Tahoma" pitchFamily="34" charset="0"/>
              </a:defRPr>
            </a:lvl4pPr>
            <a:lvl5pPr marL="2057400" indent="-22860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fld id="{6FDC9934-A93E-4D30-984F-7A647304722A}" type="slidenum">
              <a:rPr lang="en-US" altLang="en-US" sz="1200" smtClean="0">
                <a:latin typeface="Arial" charset="0"/>
              </a:rPr>
              <a:pPr/>
              <a:t>12</a:t>
            </a:fld>
            <a:endParaRPr lang="en-US" altLang="en-US" sz="1200" smtClean="0">
              <a:latin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smtClean="0"/>
              <a:t>Habit:  </a:t>
            </a:r>
            <a:r>
              <a:rPr lang="en-GB" altLang="en-US" smtClean="0"/>
              <a:t>One of the family called spider beetles.  This species originally Tasmanian origin but established in the UK in 1800’s.  Indoor warehouse and food storage scavenger, often in bird’s nests.  Prefer food of high animal protein content.</a:t>
            </a:r>
          </a:p>
          <a:p>
            <a:pPr eaLnBrk="1" hangingPunct="1"/>
            <a:r>
              <a:rPr lang="en-GB" altLang="en-US" b="1" smtClean="0"/>
              <a:t>Importance:</a:t>
            </a:r>
            <a:r>
              <a:rPr lang="en-GB" altLang="en-US" smtClean="0"/>
              <a:t>  Food storage pest attacking cereal products, dried fruit, pulses, spices, dog biscuits.  Larvae damage packaging.</a:t>
            </a:r>
          </a:p>
          <a:p>
            <a:pPr eaLnBrk="1" hangingPunct="1"/>
            <a:r>
              <a:rPr lang="en-GB" altLang="en-US" b="1" smtClean="0"/>
              <a:t>Control:  </a:t>
            </a:r>
            <a:r>
              <a:rPr lang="en-GB" altLang="en-US" smtClean="0"/>
              <a:t>Find breeding sites, remove old bird’s nests.  Proofing, good hygiene, stock rotation.  Residual sprays or dusts.</a:t>
            </a:r>
            <a:endParaRPr lang="en-GB" altLang="en-US" b="1" smtClean="0"/>
          </a:p>
        </p:txBody>
      </p:sp>
    </p:spTree>
    <p:extLst>
      <p:ext uri="{BB962C8B-B14F-4D97-AF65-F5344CB8AC3E}">
        <p14:creationId xmlns:p14="http://schemas.microsoft.com/office/powerpoint/2010/main" val="685354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6F62526-2B77-4092-8B50-5FF6608B84DC}" type="datetimeFigureOut">
              <a:rPr lang="en-GB" smtClean="0"/>
              <a:t>14/07/2018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A0F386-517B-4B4A-AACA-1C0473700126}" type="slidenum">
              <a:rPr lang="en-GB" smtClean="0"/>
              <a:t>‹#›</a:t>
            </a:fld>
            <a:endParaRPr lang="en-GB"/>
          </a:p>
        </p:txBody>
      </p:sp>
    </p:spTree>
    <p:extLst>
      <p:ext uri="{BB962C8B-B14F-4D97-AF65-F5344CB8AC3E}">
        <p14:creationId xmlns:p14="http://schemas.microsoft.com/office/powerpoint/2010/main" val="750305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6F62526-2B77-4092-8B50-5FF6608B84DC}" type="datetimeFigureOut">
              <a:rPr lang="en-GB" smtClean="0"/>
              <a:t>14/07/2018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A0F386-517B-4B4A-AACA-1C0473700126}" type="slidenum">
              <a:rPr lang="en-GB" smtClean="0"/>
              <a:t>‹#›</a:t>
            </a:fld>
            <a:endParaRPr lang="en-GB"/>
          </a:p>
        </p:txBody>
      </p:sp>
    </p:spTree>
    <p:extLst>
      <p:ext uri="{BB962C8B-B14F-4D97-AF65-F5344CB8AC3E}">
        <p14:creationId xmlns:p14="http://schemas.microsoft.com/office/powerpoint/2010/main" val="186872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6F62526-2B77-4092-8B50-5FF6608B84DC}" type="datetimeFigureOut">
              <a:rPr lang="en-GB" smtClean="0"/>
              <a:t>14/07/2018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A0F386-517B-4B4A-AACA-1C0473700126}" type="slidenum">
              <a:rPr lang="en-GB" smtClean="0"/>
              <a:t>‹#›</a:t>
            </a:fld>
            <a:endParaRPr lang="en-GB"/>
          </a:p>
        </p:txBody>
      </p:sp>
    </p:spTree>
    <p:extLst>
      <p:ext uri="{BB962C8B-B14F-4D97-AF65-F5344CB8AC3E}">
        <p14:creationId xmlns:p14="http://schemas.microsoft.com/office/powerpoint/2010/main" val="1536672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pPr>
              <a:defRPr/>
            </a:pPr>
            <a:fld id="{1D59A873-84D0-4ED3-B45D-23D506E2C799}" type="slidenum">
              <a:rPr lang="en-US"/>
              <a:pPr>
                <a:defRPr/>
              </a:pPr>
              <a:t>‹#›</a:t>
            </a:fld>
            <a:endParaRPr lang="en-US"/>
          </a:p>
        </p:txBody>
      </p:sp>
    </p:spTree>
    <p:extLst>
      <p:ext uri="{BB962C8B-B14F-4D97-AF65-F5344CB8AC3E}">
        <p14:creationId xmlns:p14="http://schemas.microsoft.com/office/powerpoint/2010/main" val="231179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6F62526-2B77-4092-8B50-5FF6608B84DC}" type="datetimeFigureOut">
              <a:rPr lang="en-GB" smtClean="0"/>
              <a:t>14/07/2018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A0F386-517B-4B4A-AACA-1C0473700126}" type="slidenum">
              <a:rPr lang="en-GB" smtClean="0"/>
              <a:t>‹#›</a:t>
            </a:fld>
            <a:endParaRPr lang="en-GB"/>
          </a:p>
        </p:txBody>
      </p:sp>
    </p:spTree>
    <p:extLst>
      <p:ext uri="{BB962C8B-B14F-4D97-AF65-F5344CB8AC3E}">
        <p14:creationId xmlns:p14="http://schemas.microsoft.com/office/powerpoint/2010/main" val="1548265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F62526-2B77-4092-8B50-5FF6608B84DC}" type="datetimeFigureOut">
              <a:rPr lang="en-GB" smtClean="0"/>
              <a:t>14/07/2018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A0F386-517B-4B4A-AACA-1C0473700126}" type="slidenum">
              <a:rPr lang="en-GB" smtClean="0"/>
              <a:t>‹#›</a:t>
            </a:fld>
            <a:endParaRPr lang="en-GB"/>
          </a:p>
        </p:txBody>
      </p:sp>
    </p:spTree>
    <p:extLst>
      <p:ext uri="{BB962C8B-B14F-4D97-AF65-F5344CB8AC3E}">
        <p14:creationId xmlns:p14="http://schemas.microsoft.com/office/powerpoint/2010/main" val="15039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6F62526-2B77-4092-8B50-5FF6608B84DC}" type="datetimeFigureOut">
              <a:rPr lang="en-GB" smtClean="0"/>
              <a:t>14/07/2018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A0F386-517B-4B4A-AACA-1C0473700126}" type="slidenum">
              <a:rPr lang="en-GB" smtClean="0"/>
              <a:t>‹#›</a:t>
            </a:fld>
            <a:endParaRPr lang="en-GB"/>
          </a:p>
        </p:txBody>
      </p:sp>
    </p:spTree>
    <p:extLst>
      <p:ext uri="{BB962C8B-B14F-4D97-AF65-F5344CB8AC3E}">
        <p14:creationId xmlns:p14="http://schemas.microsoft.com/office/powerpoint/2010/main" val="3728083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6F62526-2B77-4092-8B50-5FF6608B84DC}" type="datetimeFigureOut">
              <a:rPr lang="en-GB" smtClean="0"/>
              <a:t>14/07/2018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A0F386-517B-4B4A-AACA-1C0473700126}" type="slidenum">
              <a:rPr lang="en-GB" smtClean="0"/>
              <a:t>‹#›</a:t>
            </a:fld>
            <a:endParaRPr lang="en-GB"/>
          </a:p>
        </p:txBody>
      </p:sp>
    </p:spTree>
    <p:extLst>
      <p:ext uri="{BB962C8B-B14F-4D97-AF65-F5344CB8AC3E}">
        <p14:creationId xmlns:p14="http://schemas.microsoft.com/office/powerpoint/2010/main" val="959897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6F62526-2B77-4092-8B50-5FF6608B84DC}" type="datetimeFigureOut">
              <a:rPr lang="en-GB" smtClean="0"/>
              <a:t>14/07/2018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A0F386-517B-4B4A-AACA-1C0473700126}" type="slidenum">
              <a:rPr lang="en-GB" smtClean="0"/>
              <a:t>‹#›</a:t>
            </a:fld>
            <a:endParaRPr lang="en-GB"/>
          </a:p>
        </p:txBody>
      </p:sp>
    </p:spTree>
    <p:extLst>
      <p:ext uri="{BB962C8B-B14F-4D97-AF65-F5344CB8AC3E}">
        <p14:creationId xmlns:p14="http://schemas.microsoft.com/office/powerpoint/2010/main" val="396666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62526-2B77-4092-8B50-5FF6608B84DC}" type="datetimeFigureOut">
              <a:rPr lang="en-GB" smtClean="0"/>
              <a:t>14/07/2018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A0F386-517B-4B4A-AACA-1C0473700126}" type="slidenum">
              <a:rPr lang="en-GB" smtClean="0"/>
              <a:t>‹#›</a:t>
            </a:fld>
            <a:endParaRPr lang="en-GB"/>
          </a:p>
        </p:txBody>
      </p:sp>
    </p:spTree>
    <p:extLst>
      <p:ext uri="{BB962C8B-B14F-4D97-AF65-F5344CB8AC3E}">
        <p14:creationId xmlns:p14="http://schemas.microsoft.com/office/powerpoint/2010/main" val="3826080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62526-2B77-4092-8B50-5FF6608B84DC}" type="datetimeFigureOut">
              <a:rPr lang="en-GB" smtClean="0"/>
              <a:t>14/07/2018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A0F386-517B-4B4A-AACA-1C0473700126}" type="slidenum">
              <a:rPr lang="en-GB" smtClean="0"/>
              <a:t>‹#›</a:t>
            </a:fld>
            <a:endParaRPr lang="en-GB"/>
          </a:p>
        </p:txBody>
      </p:sp>
    </p:spTree>
    <p:extLst>
      <p:ext uri="{BB962C8B-B14F-4D97-AF65-F5344CB8AC3E}">
        <p14:creationId xmlns:p14="http://schemas.microsoft.com/office/powerpoint/2010/main" val="4043914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62526-2B77-4092-8B50-5FF6608B84DC}" type="datetimeFigureOut">
              <a:rPr lang="en-GB" smtClean="0"/>
              <a:t>14/07/2018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A0F386-517B-4B4A-AACA-1C0473700126}" type="slidenum">
              <a:rPr lang="en-GB" smtClean="0"/>
              <a:t>‹#›</a:t>
            </a:fld>
            <a:endParaRPr lang="en-GB"/>
          </a:p>
        </p:txBody>
      </p:sp>
    </p:spTree>
    <p:extLst>
      <p:ext uri="{BB962C8B-B14F-4D97-AF65-F5344CB8AC3E}">
        <p14:creationId xmlns:p14="http://schemas.microsoft.com/office/powerpoint/2010/main" val="2829899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62526-2B77-4092-8B50-5FF6608B84DC}" type="datetimeFigureOut">
              <a:rPr lang="en-GB" smtClean="0"/>
              <a:t>14/07/2018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A0F386-517B-4B4A-AACA-1C0473700126}" type="slidenum">
              <a:rPr lang="en-GB" smtClean="0"/>
              <a:t>‹#›</a:t>
            </a:fld>
            <a:endParaRPr lang="en-GB"/>
          </a:p>
        </p:txBody>
      </p:sp>
    </p:spTree>
    <p:extLst>
      <p:ext uri="{BB962C8B-B14F-4D97-AF65-F5344CB8AC3E}">
        <p14:creationId xmlns:p14="http://schemas.microsoft.com/office/powerpoint/2010/main" val="3616896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dermestidae.com/Anthrenusverbasci.html" TargetMode="Externa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6.jpeg"/><Relationship Id="rId4" Type="http://schemas.openxmlformats.org/officeDocument/2006/relationships/hyperlink" Target="https://bugguide.net/node/view/352052/bgimag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oleObject1.bin"/><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228600"/>
            <a:ext cx="8229600" cy="908050"/>
          </a:xfrm>
        </p:spPr>
        <p:txBody>
          <a:bodyPr/>
          <a:lstStyle/>
          <a:p>
            <a:pPr eaLnBrk="1" fontAlgn="auto" hangingPunct="1">
              <a:spcAft>
                <a:spcPts val="0"/>
              </a:spcAft>
              <a:defRPr/>
            </a:pPr>
            <a:r>
              <a:rPr lang="en-GB" sz="4000" b="1"/>
              <a:t>HOUSE FLY</a:t>
            </a:r>
            <a:endParaRPr lang="en-US" sz="4000" b="1"/>
          </a:p>
        </p:txBody>
      </p:sp>
      <p:pic>
        <p:nvPicPr>
          <p:cNvPr id="68611" name="Picture 4" descr="house%20fly"/>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1371600"/>
            <a:ext cx="3219450" cy="4279900"/>
          </a:xfrm>
          <a:noFill/>
        </p:spPr>
      </p:pic>
      <p:sp>
        <p:nvSpPr>
          <p:cNvPr id="68612" name="Rectangle 5"/>
          <p:cNvSpPr>
            <a:spLocks noGrp="1" noChangeArrowheads="1"/>
          </p:cNvSpPr>
          <p:nvPr>
            <p:ph sz="half" idx="2"/>
          </p:nvPr>
        </p:nvSpPr>
        <p:spPr>
          <a:xfrm>
            <a:off x="4343400" y="1557338"/>
            <a:ext cx="4495800" cy="4114800"/>
          </a:xfrm>
        </p:spPr>
        <p:txBody>
          <a:bodyPr/>
          <a:lstStyle/>
          <a:p>
            <a:pPr eaLnBrk="1" hangingPunct="1">
              <a:lnSpc>
                <a:spcPct val="90000"/>
              </a:lnSpc>
            </a:pPr>
            <a:r>
              <a:rPr lang="en-GB" altLang="en-US" sz="1800" dirty="0" smtClean="0"/>
              <a:t>Eggs whitish 1mm long several batches of up to 150 on rotting materials or animal faeces.   Hatch 8 hours/to 2 days. </a:t>
            </a:r>
          </a:p>
          <a:p>
            <a:pPr eaLnBrk="1" hangingPunct="1">
              <a:lnSpc>
                <a:spcPct val="90000"/>
              </a:lnSpc>
            </a:pPr>
            <a:r>
              <a:rPr lang="en-GB" altLang="en-US" sz="1800" dirty="0" smtClean="0"/>
              <a:t>Larvae-legless maggots up to 12 mm long in groups on semi-liquid food-3 moults usually develop in 1-2 weeks-move away from food when fully developed.</a:t>
            </a:r>
          </a:p>
          <a:p>
            <a:pPr eaLnBrk="1" hangingPunct="1">
              <a:lnSpc>
                <a:spcPct val="90000"/>
              </a:lnSpc>
            </a:pPr>
            <a:r>
              <a:rPr lang="en-GB" altLang="en-US" sz="1800" dirty="0" smtClean="0"/>
              <a:t>Pupae-inside reddish </a:t>
            </a:r>
            <a:r>
              <a:rPr lang="en-GB" altLang="en-US" sz="1800" dirty="0" err="1" smtClean="0"/>
              <a:t>oviod</a:t>
            </a:r>
            <a:r>
              <a:rPr lang="en-GB" altLang="en-US" sz="1800" dirty="0" smtClean="0"/>
              <a:t> </a:t>
            </a:r>
            <a:r>
              <a:rPr lang="en-GB" altLang="en-US" sz="1800" dirty="0" err="1" smtClean="0"/>
              <a:t>puparia</a:t>
            </a:r>
            <a:r>
              <a:rPr lang="en-GB" altLang="en-US" sz="1800" dirty="0" smtClean="0"/>
              <a:t> in soil or dry area, develop in 1-2 weeks.</a:t>
            </a:r>
          </a:p>
          <a:p>
            <a:pPr eaLnBrk="1" hangingPunct="1">
              <a:lnSpc>
                <a:spcPct val="90000"/>
              </a:lnSpc>
            </a:pPr>
            <a:r>
              <a:rPr lang="en-GB" altLang="en-US" sz="1800" dirty="0" smtClean="0"/>
              <a:t>Adults 6mm greyish with pale stripes on thorax.  Pale yellow underside of abdomen/wings spread slightly when at rest.  Large red eyes.</a:t>
            </a:r>
          </a:p>
        </p:txBody>
      </p:sp>
      <p:pic>
        <p:nvPicPr>
          <p:cNvPr id="2" name="Picture 1"/>
          <p:cNvPicPr>
            <a:picLocks noChangeAspect="1"/>
          </p:cNvPicPr>
          <p:nvPr/>
        </p:nvPicPr>
        <p:blipFill>
          <a:blip r:embed="rId4"/>
          <a:stretch>
            <a:fillRect/>
          </a:stretch>
        </p:blipFill>
        <p:spPr>
          <a:xfrm>
            <a:off x="6139826" y="228600"/>
            <a:ext cx="2699374" cy="689621"/>
          </a:xfrm>
          <a:prstGeom prst="rect">
            <a:avLst/>
          </a:prstGeom>
        </p:spPr>
      </p:pic>
    </p:spTree>
    <p:extLst>
      <p:ext uri="{BB962C8B-B14F-4D97-AF65-F5344CB8AC3E}">
        <p14:creationId xmlns:p14="http://schemas.microsoft.com/office/powerpoint/2010/main" val="209783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anthrenus verbasc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2317" y="2730970"/>
            <a:ext cx="3648075" cy="33623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1776413" y="3276600"/>
            <a:ext cx="5589587" cy="0"/>
          </a:xfrm>
          <a:prstGeom prst="rect">
            <a:avLst/>
          </a:prstGeom>
          <a:solidFill>
            <a:srgbClr val="2222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222222"/>
                </a:solidFill>
                <a:effectLst/>
                <a:latin typeface="Arial" pitchFamily="34" charset="0"/>
                <a:cs typeface="Arial" pitchFamily="34" charset="0"/>
              </a:rPr>
              <a:t/>
            </a:r>
            <a:br>
              <a:rPr kumimoji="0" lang="en-US" altLang="en-US" sz="1800" b="0" i="0" u="none" strike="noStrike" cap="none" normalizeH="0" baseline="0" dirty="0" smtClean="0">
                <a:ln>
                  <a:noFill/>
                </a:ln>
                <a:solidFill>
                  <a:srgbClr val="222222"/>
                </a:solidFill>
                <a:effectLst/>
                <a:latin typeface="Arial" pitchFamily="34" charset="0"/>
                <a:cs typeface="Arial" pitchFamily="34" charset="0"/>
              </a:rPr>
            </a:b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6" name="Picture 4" descr="Image result for anthrenus verbasci">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26" y="3235796"/>
            <a:ext cx="428625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47664" y="764704"/>
            <a:ext cx="4187621" cy="400110"/>
          </a:xfrm>
          <a:prstGeom prst="rect">
            <a:avLst/>
          </a:prstGeom>
          <a:noFill/>
        </p:spPr>
        <p:txBody>
          <a:bodyPr wrap="none" rtlCol="0">
            <a:spAutoFit/>
          </a:bodyPr>
          <a:lstStyle/>
          <a:p>
            <a:r>
              <a:rPr lang="en-GB" sz="2000" dirty="0" smtClean="0"/>
              <a:t>Carpet beetle – Anthrenus verbasci</a:t>
            </a:r>
            <a:endParaRPr lang="en-GB" sz="2000" dirty="0"/>
          </a:p>
        </p:txBody>
      </p:sp>
      <p:sp>
        <p:nvSpPr>
          <p:cNvPr id="6" name="TextBox 5"/>
          <p:cNvSpPr txBox="1"/>
          <p:nvPr/>
        </p:nvSpPr>
        <p:spPr>
          <a:xfrm>
            <a:off x="395536" y="2730970"/>
            <a:ext cx="3608680" cy="369332"/>
          </a:xfrm>
          <a:prstGeom prst="rect">
            <a:avLst/>
          </a:prstGeom>
          <a:noFill/>
        </p:spPr>
        <p:txBody>
          <a:bodyPr wrap="none" rtlCol="0">
            <a:spAutoFit/>
          </a:bodyPr>
          <a:lstStyle/>
          <a:p>
            <a:r>
              <a:rPr lang="en-GB" dirty="0" smtClean="0"/>
              <a:t>Larva – woolly bear- fabric feeder</a:t>
            </a:r>
            <a:endParaRPr lang="en-GB" dirty="0"/>
          </a:p>
        </p:txBody>
      </p:sp>
      <p:sp>
        <p:nvSpPr>
          <p:cNvPr id="7" name="TextBox 6"/>
          <p:cNvSpPr txBox="1"/>
          <p:nvPr/>
        </p:nvSpPr>
        <p:spPr>
          <a:xfrm>
            <a:off x="5004048" y="2276872"/>
            <a:ext cx="1402948" cy="369332"/>
          </a:xfrm>
          <a:prstGeom prst="rect">
            <a:avLst/>
          </a:prstGeom>
          <a:noFill/>
        </p:spPr>
        <p:txBody>
          <a:bodyPr wrap="none" rtlCol="0">
            <a:spAutoFit/>
          </a:bodyPr>
          <a:lstStyle/>
          <a:p>
            <a:r>
              <a:rPr lang="en-GB" dirty="0" smtClean="0"/>
              <a:t>Adult beetle</a:t>
            </a:r>
            <a:endParaRPr lang="en-GB" dirty="0"/>
          </a:p>
        </p:txBody>
      </p:sp>
      <p:pic>
        <p:nvPicPr>
          <p:cNvPr id="2" name="Picture 1"/>
          <p:cNvPicPr>
            <a:picLocks noChangeAspect="1"/>
          </p:cNvPicPr>
          <p:nvPr/>
        </p:nvPicPr>
        <p:blipFill>
          <a:blip r:embed="rId6"/>
          <a:stretch>
            <a:fillRect/>
          </a:stretch>
        </p:blipFill>
        <p:spPr>
          <a:xfrm>
            <a:off x="5292080" y="96223"/>
            <a:ext cx="3692833" cy="943425"/>
          </a:xfrm>
          <a:prstGeom prst="rect">
            <a:avLst/>
          </a:prstGeom>
        </p:spPr>
      </p:pic>
    </p:spTree>
    <p:extLst>
      <p:ext uri="{BB962C8B-B14F-4D97-AF65-F5344CB8AC3E}">
        <p14:creationId xmlns:p14="http://schemas.microsoft.com/office/powerpoint/2010/main" val="3799019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9" name="Rectangle 7"/>
          <p:cNvSpPr>
            <a:spLocks noGrp="1" noChangeArrowheads="1"/>
          </p:cNvSpPr>
          <p:nvPr>
            <p:ph type="title"/>
          </p:nvPr>
        </p:nvSpPr>
        <p:spPr>
          <a:xfrm>
            <a:off x="304800" y="533400"/>
            <a:ext cx="8610600" cy="1371600"/>
          </a:xfrm>
        </p:spPr>
        <p:txBody>
          <a:bodyPr/>
          <a:lstStyle/>
          <a:p>
            <a:pPr eaLnBrk="1" fontAlgn="auto" hangingPunct="1">
              <a:spcAft>
                <a:spcPts val="0"/>
              </a:spcAft>
              <a:defRPr/>
            </a:pPr>
            <a:r>
              <a:rPr lang="en-GB" sz="4000" b="1"/>
              <a:t>  Woodworm   </a:t>
            </a:r>
            <a:r>
              <a:rPr lang="en-GB" sz="4000"/>
              <a:t>     </a:t>
            </a:r>
            <a:r>
              <a:rPr lang="en-GB" sz="4000" b="1"/>
              <a:t>Biscuit beetle</a:t>
            </a:r>
            <a:endParaRPr lang="en-US" sz="4000" b="1"/>
          </a:p>
        </p:txBody>
      </p:sp>
      <p:pic>
        <p:nvPicPr>
          <p:cNvPr id="34819" name="Picture 9" descr="WOODWOR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1828800"/>
            <a:ext cx="3960813" cy="3576638"/>
          </a:xfrm>
          <a:noFill/>
        </p:spPr>
      </p:pic>
      <p:pic>
        <p:nvPicPr>
          <p:cNvPr id="34820" name="Picture 10" descr="BISCUIT BEE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828800"/>
            <a:ext cx="4427538"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 Box 6"/>
          <p:cNvSpPr txBox="1">
            <a:spLocks noChangeArrowheads="1"/>
          </p:cNvSpPr>
          <p:nvPr/>
        </p:nvSpPr>
        <p:spPr bwMode="auto">
          <a:xfrm>
            <a:off x="971550" y="5805488"/>
            <a:ext cx="7477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Often confused in the adult state – the woodworm is the ‘hoodie’</a:t>
            </a:r>
          </a:p>
        </p:txBody>
      </p:sp>
      <p:pic>
        <p:nvPicPr>
          <p:cNvPr id="2" name="Picture 1"/>
          <p:cNvPicPr>
            <a:picLocks noChangeAspect="1"/>
          </p:cNvPicPr>
          <p:nvPr/>
        </p:nvPicPr>
        <p:blipFill>
          <a:blip r:embed="rId4"/>
          <a:stretch>
            <a:fillRect/>
          </a:stretch>
        </p:blipFill>
        <p:spPr>
          <a:xfrm>
            <a:off x="6195572" y="148189"/>
            <a:ext cx="2686050" cy="686217"/>
          </a:xfrm>
          <a:prstGeom prst="rect">
            <a:avLst/>
          </a:prstGeom>
        </p:spPr>
      </p:pic>
    </p:spTree>
    <p:extLst>
      <p:ext uri="{BB962C8B-B14F-4D97-AF65-F5344CB8AC3E}">
        <p14:creationId xmlns:p14="http://schemas.microsoft.com/office/powerpoint/2010/main" val="3366183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52400"/>
            <a:ext cx="8229600" cy="1371600"/>
          </a:xfrm>
        </p:spPr>
        <p:txBody>
          <a:bodyPr/>
          <a:lstStyle/>
          <a:p>
            <a:pPr eaLnBrk="1" fontAlgn="auto" hangingPunct="1">
              <a:spcAft>
                <a:spcPts val="0"/>
              </a:spcAft>
              <a:defRPr/>
            </a:pPr>
            <a:r>
              <a:rPr lang="en-GB" sz="4000" b="1" dirty="0"/>
              <a:t>AUSTRALIAN SPIDER BEETLE</a:t>
            </a:r>
            <a:endParaRPr lang="en-US" sz="4000" b="1" dirty="0"/>
          </a:p>
        </p:txBody>
      </p:sp>
      <p:pic>
        <p:nvPicPr>
          <p:cNvPr id="32771" name="Picture 4" descr="ptinus_tectus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8975" y="1600200"/>
            <a:ext cx="3422650" cy="4724400"/>
          </a:xfrm>
          <a:noFill/>
        </p:spPr>
      </p:pic>
      <p:sp>
        <p:nvSpPr>
          <p:cNvPr id="32772" name="Rectangle 5"/>
          <p:cNvSpPr>
            <a:spLocks noGrp="1" noChangeArrowheads="1"/>
          </p:cNvSpPr>
          <p:nvPr>
            <p:ph sz="half" idx="2"/>
          </p:nvPr>
        </p:nvSpPr>
        <p:spPr>
          <a:xfrm>
            <a:off x="4648200" y="1828800"/>
            <a:ext cx="4038600" cy="4114800"/>
          </a:xfrm>
        </p:spPr>
        <p:txBody>
          <a:bodyPr/>
          <a:lstStyle/>
          <a:p>
            <a:pPr eaLnBrk="1" hangingPunct="1"/>
            <a:r>
              <a:rPr lang="en-GB" altLang="en-US" sz="1800" dirty="0" smtClean="0"/>
              <a:t>Eggs – whitish, up to 200 per female, 6-50 per week on or near larval food.</a:t>
            </a:r>
          </a:p>
          <a:p>
            <a:pPr eaLnBrk="1" hangingPunct="1"/>
            <a:r>
              <a:rPr lang="en-GB" altLang="en-US" sz="1800" dirty="0" smtClean="0"/>
              <a:t>Larvae – white with brown head active when first hatched, can penetrate packaging  sacks to enter food stuff.  Become grub-like and immobile when bigger.</a:t>
            </a:r>
          </a:p>
          <a:p>
            <a:pPr eaLnBrk="1" hangingPunct="1"/>
            <a:r>
              <a:rPr lang="en-GB" altLang="en-US" sz="1800" dirty="0" smtClean="0"/>
              <a:t>Pupae – in cocoon’s often in clusters or lines near food.  </a:t>
            </a:r>
          </a:p>
          <a:p>
            <a:pPr eaLnBrk="1" hangingPunct="1"/>
            <a:r>
              <a:rPr lang="en-GB" altLang="en-US" sz="1800" dirty="0" smtClean="0"/>
              <a:t>Adults 3-4mm, mid brown clusters in groups during the day on sacks and between floor boards wander at night to feed – cannot fly.</a:t>
            </a:r>
          </a:p>
        </p:txBody>
      </p:sp>
      <p:pic>
        <p:nvPicPr>
          <p:cNvPr id="2" name="Picture 1"/>
          <p:cNvPicPr>
            <a:picLocks noChangeAspect="1"/>
          </p:cNvPicPr>
          <p:nvPr/>
        </p:nvPicPr>
        <p:blipFill>
          <a:blip r:embed="rId4"/>
          <a:stretch>
            <a:fillRect/>
          </a:stretch>
        </p:blipFill>
        <p:spPr>
          <a:xfrm>
            <a:off x="6728295" y="76200"/>
            <a:ext cx="2393826" cy="611561"/>
          </a:xfrm>
          <a:prstGeom prst="rect">
            <a:avLst/>
          </a:prstGeom>
        </p:spPr>
      </p:pic>
    </p:spTree>
    <p:extLst>
      <p:ext uri="{BB962C8B-B14F-4D97-AF65-F5344CB8AC3E}">
        <p14:creationId xmlns:p14="http://schemas.microsoft.com/office/powerpoint/2010/main" val="528475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2132856"/>
            <a:ext cx="4104456"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3083520"/>
            <a:ext cx="3632200"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9552" y="1412776"/>
            <a:ext cx="3453061" cy="923330"/>
          </a:xfrm>
          <a:prstGeom prst="rect">
            <a:avLst/>
          </a:prstGeom>
          <a:noFill/>
        </p:spPr>
        <p:txBody>
          <a:bodyPr wrap="none" rtlCol="0">
            <a:spAutoFit/>
          </a:bodyPr>
          <a:lstStyle/>
          <a:p>
            <a:r>
              <a:rPr lang="en-GB" dirty="0" smtClean="0">
                <a:latin typeface="Arial Black" panose="020B0A04020102020204" pitchFamily="34" charset="0"/>
              </a:rPr>
              <a:t>Queen wasp produces</a:t>
            </a:r>
          </a:p>
          <a:p>
            <a:r>
              <a:rPr lang="en-GB" dirty="0" smtClean="0">
                <a:latin typeface="Arial Black" panose="020B0A04020102020204" pitchFamily="34" charset="0"/>
              </a:rPr>
              <a:t>a single nest per year and</a:t>
            </a:r>
          </a:p>
          <a:p>
            <a:r>
              <a:rPr lang="en-GB" dirty="0" smtClean="0">
                <a:latin typeface="Arial Black" panose="020B0A04020102020204" pitchFamily="34" charset="0"/>
              </a:rPr>
              <a:t>multiple successors.  </a:t>
            </a:r>
            <a:endParaRPr lang="en-GB" dirty="0">
              <a:latin typeface="Arial Black" panose="020B0A04020102020204" pitchFamily="34" charset="0"/>
            </a:endParaRPr>
          </a:p>
        </p:txBody>
      </p:sp>
      <p:pic>
        <p:nvPicPr>
          <p:cNvPr id="3" name="Picture 2"/>
          <p:cNvPicPr>
            <a:picLocks noChangeAspect="1"/>
          </p:cNvPicPr>
          <p:nvPr/>
        </p:nvPicPr>
        <p:blipFill>
          <a:blip r:embed="rId4"/>
          <a:stretch>
            <a:fillRect/>
          </a:stretch>
        </p:blipFill>
        <p:spPr>
          <a:xfrm>
            <a:off x="5364088" y="332656"/>
            <a:ext cx="3491508" cy="891991"/>
          </a:xfrm>
          <a:prstGeom prst="rect">
            <a:avLst/>
          </a:prstGeom>
        </p:spPr>
      </p:pic>
    </p:spTree>
    <p:extLst>
      <p:ext uri="{BB962C8B-B14F-4D97-AF65-F5344CB8AC3E}">
        <p14:creationId xmlns:p14="http://schemas.microsoft.com/office/powerpoint/2010/main" val="3030380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228600"/>
            <a:ext cx="8229600" cy="1371600"/>
          </a:xfrm>
        </p:spPr>
        <p:txBody>
          <a:bodyPr/>
          <a:lstStyle/>
          <a:p>
            <a:pPr eaLnBrk="1" fontAlgn="auto" hangingPunct="1">
              <a:spcAft>
                <a:spcPts val="0"/>
              </a:spcAft>
              <a:defRPr/>
            </a:pPr>
            <a:r>
              <a:rPr lang="en-GB" sz="4000" b="1"/>
              <a:t>FRUIT FLY</a:t>
            </a:r>
            <a:endParaRPr lang="en-US" sz="4000" b="1"/>
          </a:p>
        </p:txBody>
      </p:sp>
      <p:pic>
        <p:nvPicPr>
          <p:cNvPr id="69635" name="Picture 4" descr="029090009000apo"/>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38200" y="1676400"/>
            <a:ext cx="3416300" cy="4114800"/>
          </a:xfrm>
          <a:noFill/>
        </p:spPr>
      </p:pic>
      <p:sp>
        <p:nvSpPr>
          <p:cNvPr id="69636" name="Rectangle 5"/>
          <p:cNvSpPr>
            <a:spLocks noGrp="1" noChangeArrowheads="1"/>
          </p:cNvSpPr>
          <p:nvPr>
            <p:ph sz="half" idx="2"/>
          </p:nvPr>
        </p:nvSpPr>
        <p:spPr>
          <a:xfrm>
            <a:off x="4648200" y="1828800"/>
            <a:ext cx="4038600" cy="4114800"/>
          </a:xfrm>
        </p:spPr>
        <p:txBody>
          <a:bodyPr/>
          <a:lstStyle/>
          <a:p>
            <a:pPr eaLnBrk="1" hangingPunct="1"/>
            <a:r>
              <a:rPr lang="en-GB" altLang="en-US" sz="1800" smtClean="0"/>
              <a:t>Egg – larva – pupa – adult.</a:t>
            </a:r>
          </a:p>
          <a:p>
            <a:pPr eaLnBrk="1" hangingPunct="1"/>
            <a:r>
              <a:rPr lang="en-GB" altLang="en-US" sz="1800" smtClean="0"/>
              <a:t>Eggs about 500 eggs per female, approx. 20 per day on suitable food material depending on species.</a:t>
            </a:r>
          </a:p>
          <a:p>
            <a:pPr eaLnBrk="1" hangingPunct="1"/>
            <a:r>
              <a:rPr lang="en-GB" altLang="en-US" sz="1800" smtClean="0"/>
              <a:t>Larvae – small legless maggots, 3 moults, develop in few days.  Move to drier area when fully developed.</a:t>
            </a:r>
          </a:p>
          <a:p>
            <a:pPr eaLnBrk="1" hangingPunct="1"/>
            <a:r>
              <a:rPr lang="en-GB" altLang="en-US" sz="1800" smtClean="0"/>
              <a:t>Pupae – in brownish puparia, develop in a few days.</a:t>
            </a:r>
          </a:p>
          <a:p>
            <a:pPr eaLnBrk="1" hangingPunct="1"/>
            <a:r>
              <a:rPr lang="en-GB" altLang="en-US" sz="1800" smtClean="0"/>
              <a:t>Adults – 2 mm, greyish with large (red) eyes.</a:t>
            </a:r>
          </a:p>
          <a:p>
            <a:pPr eaLnBrk="1" hangingPunct="1">
              <a:buFont typeface="Wingdings" pitchFamily="2" charset="2"/>
              <a:buNone/>
            </a:pPr>
            <a:endParaRPr lang="en-GB" altLang="en-US" sz="1800" smtClean="0"/>
          </a:p>
        </p:txBody>
      </p:sp>
      <p:pic>
        <p:nvPicPr>
          <p:cNvPr id="2" name="Picture 1"/>
          <p:cNvPicPr>
            <a:picLocks noChangeAspect="1"/>
          </p:cNvPicPr>
          <p:nvPr/>
        </p:nvPicPr>
        <p:blipFill>
          <a:blip r:embed="rId4"/>
          <a:stretch>
            <a:fillRect/>
          </a:stretch>
        </p:blipFill>
        <p:spPr>
          <a:xfrm>
            <a:off x="5896435" y="228600"/>
            <a:ext cx="3239942" cy="827722"/>
          </a:xfrm>
          <a:prstGeom prst="rect">
            <a:avLst/>
          </a:prstGeom>
        </p:spPr>
      </p:pic>
    </p:spTree>
    <p:extLst>
      <p:ext uri="{BB962C8B-B14F-4D97-AF65-F5344CB8AC3E}">
        <p14:creationId xmlns:p14="http://schemas.microsoft.com/office/powerpoint/2010/main" val="152223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381000" y="0"/>
            <a:ext cx="8229600" cy="1371600"/>
          </a:xfrm>
        </p:spPr>
        <p:txBody>
          <a:bodyPr/>
          <a:lstStyle/>
          <a:p>
            <a:pPr eaLnBrk="1" fontAlgn="auto" hangingPunct="1">
              <a:spcAft>
                <a:spcPts val="0"/>
              </a:spcAft>
              <a:defRPr/>
            </a:pPr>
            <a:r>
              <a:rPr lang="en-GB" sz="4000" b="1"/>
              <a:t>BLUEBOTTLE</a:t>
            </a:r>
            <a:endParaRPr lang="en-US" sz="4000" b="1"/>
          </a:p>
        </p:txBody>
      </p:sp>
      <p:pic>
        <p:nvPicPr>
          <p:cNvPr id="30723" name="Picture 5" descr="Galleries%5CAnimals%5CInsects%5CFlies%5Cbuebottle-calliphora-sp-0406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57400"/>
            <a:ext cx="44958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23" name="Rectangle 7"/>
          <p:cNvSpPr>
            <a:spLocks noChangeArrowheads="1"/>
          </p:cNvSpPr>
          <p:nvPr/>
        </p:nvSpPr>
        <p:spPr bwMode="auto">
          <a:xfrm>
            <a:off x="4800600" y="1524000"/>
            <a:ext cx="4495800" cy="4170363"/>
          </a:xfrm>
          <a:prstGeom prst="rect">
            <a:avLst/>
          </a:prstGeom>
          <a:noFill/>
          <a:ln w="9525">
            <a:noFill/>
            <a:miter lim="800000"/>
            <a:headEnd/>
            <a:tailEnd/>
          </a:ln>
          <a:effectLst/>
        </p:spPr>
        <p:txBody>
          <a:bodyPr>
            <a:spAutoFit/>
          </a:bodyPr>
          <a:lstStyle>
            <a:lvl1pPr>
              <a:defRPr sz="2000">
                <a:solidFill>
                  <a:schemeClr val="tx1"/>
                </a:solidFill>
                <a:latin typeface="Tahoma" pitchFamily="34" charset="0"/>
              </a:defRPr>
            </a:lvl1pPr>
            <a:lvl2pPr marL="742950" indent="-285750">
              <a:defRPr sz="2000">
                <a:solidFill>
                  <a:schemeClr val="tx1"/>
                </a:solidFill>
                <a:latin typeface="Tahoma" pitchFamily="34" charset="0"/>
              </a:defRPr>
            </a:lvl2pPr>
            <a:lvl3pPr marL="1143000" indent="-228600">
              <a:defRPr sz="2000">
                <a:solidFill>
                  <a:schemeClr val="tx1"/>
                </a:solidFill>
                <a:latin typeface="Tahoma" pitchFamily="34" charset="0"/>
              </a:defRPr>
            </a:lvl3pPr>
            <a:lvl4pPr marL="1600200" indent="-228600">
              <a:defRPr sz="2000">
                <a:solidFill>
                  <a:schemeClr val="tx1"/>
                </a:solidFill>
                <a:latin typeface="Tahoma" pitchFamily="34" charset="0"/>
              </a:defRPr>
            </a:lvl4pPr>
            <a:lvl5pPr marL="2057400" indent="-22860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lnSpc>
                <a:spcPct val="90000"/>
              </a:lnSpc>
              <a:spcBef>
                <a:spcPct val="20000"/>
              </a:spcBef>
              <a:buClr>
                <a:schemeClr val="hlink"/>
              </a:buClr>
              <a:buSzPct val="65000"/>
              <a:buFont typeface="Wingdings" pitchFamily="2" charset="2"/>
              <a:buChar char="n"/>
            </a:pPr>
            <a:r>
              <a:rPr lang="en-GB" altLang="en-US" sz="1800">
                <a:effectLst>
                  <a:outerShdw blurRad="38100" dist="38100" dir="2700000" algn="tl">
                    <a:srgbClr val="C0C0C0"/>
                  </a:outerShdw>
                </a:effectLst>
              </a:rPr>
              <a:t>  Eggs whitish 1mm long several     </a:t>
            </a:r>
          </a:p>
          <a:p>
            <a:pPr eaLnBrk="1" hangingPunct="1">
              <a:lnSpc>
                <a:spcPct val="90000"/>
              </a:lnSpc>
              <a:spcBef>
                <a:spcPct val="20000"/>
              </a:spcBef>
              <a:buClr>
                <a:schemeClr val="hlink"/>
              </a:buClr>
              <a:buSzPct val="65000"/>
              <a:buFont typeface="Wingdings" pitchFamily="2" charset="2"/>
              <a:buNone/>
            </a:pPr>
            <a:r>
              <a:rPr lang="en-GB" altLang="en-US" sz="1800">
                <a:effectLst>
                  <a:outerShdw blurRad="38100" dist="38100" dir="2700000" algn="tl">
                    <a:srgbClr val="C0C0C0"/>
                  </a:outerShdw>
                </a:effectLst>
              </a:rPr>
              <a:t>    batches of up to 150 on animal tissue</a:t>
            </a:r>
          </a:p>
          <a:p>
            <a:pPr eaLnBrk="1" hangingPunct="1">
              <a:lnSpc>
                <a:spcPct val="90000"/>
              </a:lnSpc>
              <a:spcBef>
                <a:spcPct val="20000"/>
              </a:spcBef>
              <a:buClr>
                <a:schemeClr val="hlink"/>
              </a:buClr>
              <a:buSzPct val="65000"/>
              <a:buFont typeface="Wingdings" pitchFamily="2" charset="2"/>
              <a:buNone/>
            </a:pPr>
            <a:r>
              <a:rPr lang="en-GB" altLang="en-US" sz="1800">
                <a:effectLst>
                  <a:outerShdw blurRad="38100" dist="38100" dir="2700000" algn="tl">
                    <a:srgbClr val="C0C0C0"/>
                  </a:outerShdw>
                </a:effectLst>
              </a:rPr>
              <a:t>     - fresh or cooked meat.</a:t>
            </a:r>
          </a:p>
          <a:p>
            <a:pPr eaLnBrk="1" hangingPunct="1">
              <a:lnSpc>
                <a:spcPct val="90000"/>
              </a:lnSpc>
              <a:spcBef>
                <a:spcPct val="20000"/>
              </a:spcBef>
              <a:buClr>
                <a:schemeClr val="hlink"/>
              </a:buClr>
              <a:buSzPct val="65000"/>
              <a:buFont typeface="Wingdings" pitchFamily="2" charset="2"/>
              <a:buNone/>
            </a:pPr>
            <a:r>
              <a:rPr lang="en-GB" altLang="en-US" sz="1800">
                <a:effectLst>
                  <a:outerShdw blurRad="38100" dist="38100" dir="2700000" algn="tl">
                    <a:srgbClr val="C0C0C0"/>
                  </a:outerShdw>
                </a:effectLst>
              </a:rPr>
              <a:t>   Hatch 12- 24  hours depending on       temperature. </a:t>
            </a:r>
          </a:p>
          <a:p>
            <a:pPr eaLnBrk="1" hangingPunct="1">
              <a:lnSpc>
                <a:spcPct val="90000"/>
              </a:lnSpc>
              <a:spcBef>
                <a:spcPct val="20000"/>
              </a:spcBef>
              <a:buClr>
                <a:schemeClr val="hlink"/>
              </a:buClr>
              <a:buSzPct val="65000"/>
              <a:buFont typeface="Wingdings" pitchFamily="2" charset="2"/>
              <a:buNone/>
            </a:pPr>
            <a:r>
              <a:rPr lang="en-GB" altLang="en-US" sz="1800">
                <a:effectLst>
                  <a:outerShdw blurRad="38100" dist="38100" dir="2700000" algn="tl">
                    <a:srgbClr val="C0C0C0"/>
                  </a:outerShdw>
                </a:effectLst>
              </a:rPr>
              <a:t>  Larvae-legless maggots up to 18 mm </a:t>
            </a:r>
          </a:p>
          <a:p>
            <a:pPr eaLnBrk="1" hangingPunct="1">
              <a:lnSpc>
                <a:spcPct val="90000"/>
              </a:lnSpc>
              <a:spcBef>
                <a:spcPct val="20000"/>
              </a:spcBef>
              <a:buClr>
                <a:schemeClr val="hlink"/>
              </a:buClr>
              <a:buSzPct val="65000"/>
              <a:buFont typeface="Wingdings" pitchFamily="2" charset="2"/>
              <a:buNone/>
            </a:pPr>
            <a:r>
              <a:rPr lang="en-GB" altLang="en-US" sz="1800">
                <a:effectLst>
                  <a:outerShdw blurRad="38100" dist="38100" dir="2700000" algn="tl">
                    <a:srgbClr val="C0C0C0"/>
                  </a:outerShdw>
                </a:effectLst>
              </a:rPr>
              <a:t>    long in groups on food source -3 </a:t>
            </a:r>
          </a:p>
          <a:p>
            <a:pPr eaLnBrk="1" hangingPunct="1">
              <a:lnSpc>
                <a:spcPct val="90000"/>
              </a:lnSpc>
              <a:spcBef>
                <a:spcPct val="20000"/>
              </a:spcBef>
              <a:buClr>
                <a:schemeClr val="hlink"/>
              </a:buClr>
              <a:buSzPct val="65000"/>
              <a:buFont typeface="Wingdings" pitchFamily="2" charset="2"/>
              <a:buNone/>
            </a:pPr>
            <a:r>
              <a:rPr lang="en-GB" altLang="en-US" sz="1800">
                <a:effectLst>
                  <a:outerShdw blurRad="38100" dist="38100" dir="2700000" algn="tl">
                    <a:srgbClr val="C0C0C0"/>
                  </a:outerShdw>
                </a:effectLst>
              </a:rPr>
              <a:t>    moults usually develop in 1-2 weeks-</a:t>
            </a:r>
          </a:p>
          <a:p>
            <a:pPr eaLnBrk="1" hangingPunct="1">
              <a:lnSpc>
                <a:spcPct val="90000"/>
              </a:lnSpc>
              <a:spcBef>
                <a:spcPct val="20000"/>
              </a:spcBef>
              <a:buClr>
                <a:schemeClr val="hlink"/>
              </a:buClr>
              <a:buSzPct val="65000"/>
              <a:buFont typeface="Wingdings" pitchFamily="2" charset="2"/>
              <a:buNone/>
            </a:pPr>
            <a:r>
              <a:rPr lang="en-GB" altLang="en-US" sz="1800">
                <a:effectLst>
                  <a:outerShdw blurRad="38100" dist="38100" dir="2700000" algn="tl">
                    <a:srgbClr val="C0C0C0"/>
                  </a:outerShdw>
                </a:effectLst>
              </a:rPr>
              <a:t>    move away from food when fully    </a:t>
            </a:r>
          </a:p>
          <a:p>
            <a:pPr eaLnBrk="1" hangingPunct="1">
              <a:lnSpc>
                <a:spcPct val="90000"/>
              </a:lnSpc>
              <a:spcBef>
                <a:spcPct val="20000"/>
              </a:spcBef>
              <a:buClr>
                <a:schemeClr val="hlink"/>
              </a:buClr>
              <a:buSzPct val="65000"/>
              <a:buFont typeface="Wingdings" pitchFamily="2" charset="2"/>
              <a:buNone/>
            </a:pPr>
            <a:r>
              <a:rPr lang="en-GB" altLang="en-US" sz="1800">
                <a:effectLst>
                  <a:outerShdw blurRad="38100" dist="38100" dir="2700000" algn="tl">
                    <a:srgbClr val="C0C0C0"/>
                  </a:outerShdw>
                </a:effectLst>
              </a:rPr>
              <a:t>    developed.</a:t>
            </a:r>
          </a:p>
          <a:p>
            <a:pPr eaLnBrk="1" hangingPunct="1">
              <a:lnSpc>
                <a:spcPct val="90000"/>
              </a:lnSpc>
              <a:spcBef>
                <a:spcPct val="20000"/>
              </a:spcBef>
              <a:buClr>
                <a:schemeClr val="hlink"/>
              </a:buClr>
              <a:buSzPct val="65000"/>
              <a:buFont typeface="Wingdings" pitchFamily="2" charset="2"/>
              <a:buChar char="n"/>
            </a:pPr>
            <a:r>
              <a:rPr lang="en-GB" altLang="en-US" sz="1800">
                <a:effectLst>
                  <a:outerShdw blurRad="38100" dist="38100" dir="2700000" algn="tl">
                    <a:srgbClr val="C0C0C0"/>
                  </a:outerShdw>
                </a:effectLst>
              </a:rPr>
              <a:t>  Pupae-inside reddish ovoid puparia in </a:t>
            </a:r>
          </a:p>
          <a:p>
            <a:pPr eaLnBrk="1" hangingPunct="1">
              <a:lnSpc>
                <a:spcPct val="90000"/>
              </a:lnSpc>
              <a:spcBef>
                <a:spcPct val="20000"/>
              </a:spcBef>
              <a:buClr>
                <a:schemeClr val="hlink"/>
              </a:buClr>
              <a:buSzPct val="65000"/>
              <a:buFont typeface="Wingdings" pitchFamily="2" charset="2"/>
              <a:buNone/>
            </a:pPr>
            <a:r>
              <a:rPr lang="en-GB" altLang="en-US" sz="1800">
                <a:effectLst>
                  <a:outerShdw blurRad="38100" dist="38100" dir="2700000" algn="tl">
                    <a:srgbClr val="C0C0C0"/>
                  </a:outerShdw>
                </a:effectLst>
              </a:rPr>
              <a:t>    soil or dry area, develop in 1-2 weeks.</a:t>
            </a:r>
          </a:p>
          <a:p>
            <a:pPr eaLnBrk="1" hangingPunct="1">
              <a:lnSpc>
                <a:spcPct val="90000"/>
              </a:lnSpc>
              <a:spcBef>
                <a:spcPct val="20000"/>
              </a:spcBef>
              <a:buClr>
                <a:schemeClr val="hlink"/>
              </a:buClr>
              <a:buSzPct val="65000"/>
              <a:buFont typeface="Wingdings" pitchFamily="2" charset="2"/>
              <a:buChar char="n"/>
            </a:pPr>
            <a:r>
              <a:rPr lang="en-GB" altLang="en-US" sz="1800">
                <a:effectLst>
                  <a:outerShdw blurRad="38100" dist="38100" dir="2700000" algn="tl">
                    <a:srgbClr val="C0C0C0"/>
                  </a:outerShdw>
                </a:effectLst>
              </a:rPr>
              <a:t>  Adults 10mm blue thorax and abdomen. Large red eyes.</a:t>
            </a:r>
          </a:p>
        </p:txBody>
      </p:sp>
      <p:pic>
        <p:nvPicPr>
          <p:cNvPr id="2" name="Picture 1"/>
          <p:cNvPicPr>
            <a:picLocks noChangeAspect="1"/>
          </p:cNvPicPr>
          <p:nvPr/>
        </p:nvPicPr>
        <p:blipFill>
          <a:blip r:embed="rId4"/>
          <a:stretch>
            <a:fillRect/>
          </a:stretch>
        </p:blipFill>
        <p:spPr>
          <a:xfrm>
            <a:off x="6262675" y="260648"/>
            <a:ext cx="2881325" cy="736105"/>
          </a:xfrm>
          <a:prstGeom prst="rect">
            <a:avLst/>
          </a:prstGeom>
        </p:spPr>
      </p:pic>
    </p:spTree>
    <p:extLst>
      <p:ext uri="{BB962C8B-B14F-4D97-AF65-F5344CB8AC3E}">
        <p14:creationId xmlns:p14="http://schemas.microsoft.com/office/powerpoint/2010/main" val="2560952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304800"/>
            <a:ext cx="8229600" cy="1371600"/>
          </a:xfrm>
        </p:spPr>
        <p:txBody>
          <a:bodyPr/>
          <a:lstStyle/>
          <a:p>
            <a:pPr eaLnBrk="1" fontAlgn="auto" hangingPunct="1">
              <a:spcAft>
                <a:spcPts val="0"/>
              </a:spcAft>
              <a:defRPr/>
            </a:pPr>
            <a:r>
              <a:rPr lang="en-GB" sz="4000" b="1"/>
              <a:t>LARDER BEETLE</a:t>
            </a:r>
            <a:endParaRPr lang="en-US" sz="4000" b="1"/>
          </a:p>
        </p:txBody>
      </p:sp>
      <p:pic>
        <p:nvPicPr>
          <p:cNvPr id="31747" name="Picture 4" descr="Copy of dermest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67544" y="980728"/>
            <a:ext cx="2262896" cy="2985120"/>
          </a:xfrm>
          <a:noFill/>
        </p:spPr>
      </p:pic>
      <p:sp>
        <p:nvSpPr>
          <p:cNvPr id="31748" name="Rectangle 5"/>
          <p:cNvSpPr>
            <a:spLocks noGrp="1" noChangeArrowheads="1"/>
          </p:cNvSpPr>
          <p:nvPr>
            <p:ph sz="half" idx="2"/>
          </p:nvPr>
        </p:nvSpPr>
        <p:spPr>
          <a:xfrm>
            <a:off x="4343400" y="1752600"/>
            <a:ext cx="4572000" cy="4419600"/>
          </a:xfrm>
        </p:spPr>
        <p:txBody>
          <a:bodyPr/>
          <a:lstStyle/>
          <a:p>
            <a:pPr eaLnBrk="1" hangingPunct="1"/>
            <a:r>
              <a:rPr lang="en-GB" altLang="en-US" sz="1800" dirty="0" smtClean="0"/>
              <a:t>Eggs- up to 200 per female laid singly on larval food over 6 month period. hatch in 1 week.</a:t>
            </a:r>
          </a:p>
          <a:p>
            <a:r>
              <a:rPr lang="en-GB" altLang="en-US" sz="1800" dirty="0" smtClean="0"/>
              <a:t>Larvae(woolly bear)-up to 14mm long dark brown banded with  distinctive bristles. develop in about 1-2 months. Full grown larva bores into hard material to pupation chamber. pupae develop in 1-2 weeks. </a:t>
            </a:r>
          </a:p>
          <a:p>
            <a:pPr eaLnBrk="1" hangingPunct="1"/>
            <a:r>
              <a:rPr lang="en-GB" altLang="en-US" sz="1800" dirty="0" smtClean="0"/>
              <a:t>Adults-7-mm,black with  pale buff band on elytra, short clubbed antennae. Active fliers, live about 6 months. </a:t>
            </a:r>
          </a:p>
        </p:txBody>
      </p:sp>
      <p:graphicFrame>
        <p:nvGraphicFramePr>
          <p:cNvPr id="2" name="Object 1"/>
          <p:cNvGraphicFramePr>
            <a:graphicFrameLocks noChangeAspect="1"/>
          </p:cNvGraphicFramePr>
          <p:nvPr>
            <p:extLst>
              <p:ext uri="{D42A27DB-BD31-4B8C-83A1-F6EECF244321}">
                <p14:modId xmlns:p14="http://schemas.microsoft.com/office/powerpoint/2010/main" val="4006594364"/>
              </p:ext>
            </p:extLst>
          </p:nvPr>
        </p:nvGraphicFramePr>
        <p:xfrm>
          <a:off x="395536" y="4149080"/>
          <a:ext cx="3482752" cy="2356662"/>
        </p:xfrm>
        <a:graphic>
          <a:graphicData uri="http://schemas.openxmlformats.org/presentationml/2006/ole">
            <mc:AlternateContent xmlns:mc="http://schemas.openxmlformats.org/markup-compatibility/2006">
              <mc:Choice xmlns:v="urn:schemas-microsoft-com:vml" Requires="v">
                <p:oleObj spid="_x0000_s1036" name="Photo Editor Photo" r:id="rId5" imgW="5714286" imgH="3866667" progId="MSPhotoEd.3">
                  <p:embed/>
                </p:oleObj>
              </mc:Choice>
              <mc:Fallback>
                <p:oleObj name="Photo Editor Photo" r:id="rId5" imgW="5714286" imgH="3866667" progId="MSPhotoEd.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4149080"/>
                        <a:ext cx="3482752" cy="2356662"/>
                      </a:xfrm>
                      <a:prstGeom prst="rect">
                        <a:avLst/>
                      </a:prstGeom>
                      <a:noFill/>
                      <a:ln>
                        <a:noFill/>
                      </a:ln>
                      <a:effectLst/>
                    </p:spPr>
                  </p:pic>
                </p:oleObj>
              </mc:Fallback>
            </mc:AlternateContent>
          </a:graphicData>
        </a:graphic>
      </p:graphicFrame>
      <p:pic>
        <p:nvPicPr>
          <p:cNvPr id="3" name="Picture 2"/>
          <p:cNvPicPr>
            <a:picLocks noChangeAspect="1"/>
          </p:cNvPicPr>
          <p:nvPr/>
        </p:nvPicPr>
        <p:blipFill>
          <a:blip r:embed="rId7"/>
          <a:stretch>
            <a:fillRect/>
          </a:stretch>
        </p:blipFill>
        <p:spPr>
          <a:xfrm>
            <a:off x="5729486" y="21930"/>
            <a:ext cx="3185914" cy="813920"/>
          </a:xfrm>
          <a:prstGeom prst="rect">
            <a:avLst/>
          </a:prstGeom>
        </p:spPr>
      </p:pic>
    </p:spTree>
    <p:extLst>
      <p:ext uri="{BB962C8B-B14F-4D97-AF65-F5344CB8AC3E}">
        <p14:creationId xmlns:p14="http://schemas.microsoft.com/office/powerpoint/2010/main" val="1709939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descr="compr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57213"/>
            <a:ext cx="8307387" cy="542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4987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47625"/>
            <a:ext cx="8229600" cy="1371600"/>
          </a:xfrm>
        </p:spPr>
        <p:txBody>
          <a:bodyPr/>
          <a:lstStyle/>
          <a:p>
            <a:pPr eaLnBrk="1" fontAlgn="auto" hangingPunct="1">
              <a:spcAft>
                <a:spcPts val="0"/>
              </a:spcAft>
              <a:defRPr/>
            </a:pPr>
            <a:r>
              <a:rPr lang="en-GB" sz="4000" b="1"/>
              <a:t>BOOKLICE</a:t>
            </a:r>
            <a:endParaRPr lang="en-US" sz="4000" b="1"/>
          </a:p>
        </p:txBody>
      </p:sp>
      <p:pic>
        <p:nvPicPr>
          <p:cNvPr id="70659" name="Picture 4" descr="0207image0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028700" y="1739900"/>
            <a:ext cx="2743200" cy="4445000"/>
          </a:xfrm>
          <a:noFill/>
        </p:spPr>
      </p:pic>
      <p:sp>
        <p:nvSpPr>
          <p:cNvPr id="70660" name="Rectangle 5"/>
          <p:cNvSpPr>
            <a:spLocks noGrp="1" noChangeArrowheads="1"/>
          </p:cNvSpPr>
          <p:nvPr>
            <p:ph sz="half" idx="2"/>
          </p:nvPr>
        </p:nvSpPr>
        <p:spPr>
          <a:xfrm>
            <a:off x="4419600" y="1905000"/>
            <a:ext cx="4038600" cy="4114800"/>
          </a:xfrm>
        </p:spPr>
        <p:txBody>
          <a:bodyPr/>
          <a:lstStyle/>
          <a:p>
            <a:pPr eaLnBrk="1" hangingPunct="1">
              <a:lnSpc>
                <a:spcPct val="90000"/>
              </a:lnSpc>
            </a:pPr>
            <a:r>
              <a:rPr lang="en-GB" altLang="en-US" sz="1800" smtClean="0"/>
              <a:t>Eggs relatively large 2 per day about 100 total per female in crevices.</a:t>
            </a:r>
          </a:p>
          <a:p>
            <a:pPr eaLnBrk="1" hangingPunct="1">
              <a:lnSpc>
                <a:spcPct val="90000"/>
              </a:lnSpc>
            </a:pPr>
            <a:r>
              <a:rPr lang="en-GB" altLang="en-US" sz="1800" smtClean="0"/>
              <a:t>Nymphs 3-8 weeks to reach maturity feed with adults, adults always female 1-15 mm pale brownish yellow soft bodied appearance  - lives about 6 months.</a:t>
            </a:r>
          </a:p>
          <a:p>
            <a:pPr eaLnBrk="1" hangingPunct="1">
              <a:lnSpc>
                <a:spcPct val="90000"/>
              </a:lnSpc>
            </a:pPr>
            <a:r>
              <a:rPr lang="en-GB" altLang="en-US" sz="1800" smtClean="0"/>
              <a:t>Habit - domestic species prefers warm humid conditions widely found in domestic kitchens and food.  Usually found in flour and other cereal products, milk powder but feeding on paper wrapping</a:t>
            </a:r>
          </a:p>
        </p:txBody>
      </p:sp>
      <p:pic>
        <p:nvPicPr>
          <p:cNvPr id="2" name="Picture 1"/>
          <p:cNvPicPr>
            <a:picLocks noChangeAspect="1"/>
          </p:cNvPicPr>
          <p:nvPr/>
        </p:nvPicPr>
        <p:blipFill>
          <a:blip r:embed="rId3"/>
          <a:stretch>
            <a:fillRect/>
          </a:stretch>
        </p:blipFill>
        <p:spPr>
          <a:xfrm>
            <a:off x="5868144" y="188640"/>
            <a:ext cx="3113906" cy="795523"/>
          </a:xfrm>
          <a:prstGeom prst="rect">
            <a:avLst/>
          </a:prstGeom>
        </p:spPr>
      </p:pic>
    </p:spTree>
    <p:extLst>
      <p:ext uri="{BB962C8B-B14F-4D97-AF65-F5344CB8AC3E}">
        <p14:creationId xmlns:p14="http://schemas.microsoft.com/office/powerpoint/2010/main" val="3147346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sz="quarter" idx="1"/>
          </p:nvPr>
        </p:nvSpPr>
        <p:spPr>
          <a:xfrm>
            <a:off x="1752600" y="152400"/>
            <a:ext cx="1806575" cy="517525"/>
          </a:xfrm>
        </p:spPr>
        <p:txBody>
          <a:bodyPr/>
          <a:lstStyle/>
          <a:p>
            <a:pPr eaLnBrk="1" hangingPunct="1"/>
            <a:r>
              <a:rPr lang="en-GB" altLang="en-US" sz="2400" smtClean="0"/>
              <a:t>Dog flea</a:t>
            </a:r>
            <a:endParaRPr lang="en-US" altLang="en-US" sz="2400" smtClean="0"/>
          </a:p>
        </p:txBody>
      </p:sp>
      <p:sp>
        <p:nvSpPr>
          <p:cNvPr id="39939" name="Rectangle 6"/>
          <p:cNvSpPr>
            <a:spLocks noGrp="1" noChangeArrowheads="1"/>
          </p:cNvSpPr>
          <p:nvPr>
            <p:ph sz="quarter" idx="2"/>
          </p:nvPr>
        </p:nvSpPr>
        <p:spPr>
          <a:xfrm>
            <a:off x="5410200" y="152400"/>
            <a:ext cx="2062163" cy="517525"/>
          </a:xfrm>
        </p:spPr>
        <p:txBody>
          <a:bodyPr/>
          <a:lstStyle/>
          <a:p>
            <a:pPr eaLnBrk="1" hangingPunct="1"/>
            <a:r>
              <a:rPr lang="en-GB" altLang="en-US" sz="2400" smtClean="0"/>
              <a:t>Cat flea</a:t>
            </a:r>
            <a:endParaRPr lang="en-US" altLang="en-US" sz="2400" smtClean="0"/>
          </a:p>
        </p:txBody>
      </p:sp>
      <p:sp>
        <p:nvSpPr>
          <p:cNvPr id="39940" name="Rectangle 7"/>
          <p:cNvSpPr>
            <a:spLocks noGrp="1" noChangeArrowheads="1"/>
          </p:cNvSpPr>
          <p:nvPr>
            <p:ph sz="quarter" idx="3"/>
          </p:nvPr>
        </p:nvSpPr>
        <p:spPr>
          <a:xfrm>
            <a:off x="1752600" y="3657600"/>
            <a:ext cx="2743200" cy="541338"/>
          </a:xfrm>
        </p:spPr>
        <p:txBody>
          <a:bodyPr/>
          <a:lstStyle/>
          <a:p>
            <a:pPr eaLnBrk="1" hangingPunct="1"/>
            <a:r>
              <a:rPr lang="en-GB" altLang="en-US" sz="2400" smtClean="0"/>
              <a:t>Bird flea</a:t>
            </a:r>
            <a:endParaRPr lang="en-US" altLang="en-US" sz="2400" smtClean="0"/>
          </a:p>
        </p:txBody>
      </p:sp>
      <p:sp>
        <p:nvSpPr>
          <p:cNvPr id="39941" name="Rectangle 8"/>
          <p:cNvSpPr>
            <a:spLocks noGrp="1" noChangeArrowheads="1"/>
          </p:cNvSpPr>
          <p:nvPr>
            <p:ph sz="quarter" idx="4"/>
          </p:nvPr>
        </p:nvSpPr>
        <p:spPr>
          <a:xfrm>
            <a:off x="5486400" y="3657600"/>
            <a:ext cx="2366963" cy="541338"/>
          </a:xfrm>
        </p:spPr>
        <p:txBody>
          <a:bodyPr/>
          <a:lstStyle/>
          <a:p>
            <a:pPr eaLnBrk="1" hangingPunct="1"/>
            <a:r>
              <a:rPr lang="en-GB" altLang="en-US" sz="2400" smtClean="0"/>
              <a:t>Human flea</a:t>
            </a:r>
            <a:endParaRPr lang="en-US" altLang="en-US" sz="2400" smtClean="0"/>
          </a:p>
        </p:txBody>
      </p:sp>
      <p:pic>
        <p:nvPicPr>
          <p:cNvPr id="39942" name="Picture 10" descr="7_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09600"/>
            <a:ext cx="2386013" cy="283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Text Box 11"/>
          <p:cNvSpPr txBox="1">
            <a:spLocks noChangeArrowheads="1"/>
          </p:cNvSpPr>
          <p:nvPr/>
        </p:nvSpPr>
        <p:spPr bwMode="auto">
          <a:xfrm>
            <a:off x="250825" y="0"/>
            <a:ext cx="1225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ahoma" pitchFamily="34" charset="0"/>
              </a:defRPr>
            </a:lvl1pPr>
            <a:lvl2pPr marL="742950" indent="-285750">
              <a:defRPr sz="2000">
                <a:solidFill>
                  <a:schemeClr val="tx1"/>
                </a:solidFill>
                <a:latin typeface="Tahoma" pitchFamily="34" charset="0"/>
              </a:defRPr>
            </a:lvl2pPr>
            <a:lvl3pPr marL="1143000" indent="-228600">
              <a:defRPr sz="2000">
                <a:solidFill>
                  <a:schemeClr val="tx1"/>
                </a:solidFill>
                <a:latin typeface="Tahoma" pitchFamily="34" charset="0"/>
              </a:defRPr>
            </a:lvl3pPr>
            <a:lvl4pPr marL="1600200" indent="-228600">
              <a:defRPr sz="2000">
                <a:solidFill>
                  <a:schemeClr val="tx1"/>
                </a:solidFill>
                <a:latin typeface="Tahoma" pitchFamily="34" charset="0"/>
              </a:defRPr>
            </a:lvl4pPr>
            <a:lvl5pPr marL="2057400" indent="-22860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endParaRPr lang="en-GB" altLang="en-US"/>
          </a:p>
        </p:txBody>
      </p:sp>
      <p:pic>
        <p:nvPicPr>
          <p:cNvPr id="39944" name="Picture 13" descr="7_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609600"/>
            <a:ext cx="2220913"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17" descr="pule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114800"/>
            <a:ext cx="29718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19" descr="4824B5E8E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114800"/>
            <a:ext cx="35052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0191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42" name="Rectangle 18"/>
          <p:cNvSpPr>
            <a:spLocks noGrp="1" noChangeArrowheads="1"/>
          </p:cNvSpPr>
          <p:nvPr>
            <p:ph type="title"/>
          </p:nvPr>
        </p:nvSpPr>
        <p:spPr>
          <a:xfrm>
            <a:off x="381000" y="228600"/>
            <a:ext cx="8229600" cy="1371600"/>
          </a:xfrm>
        </p:spPr>
        <p:txBody>
          <a:bodyPr/>
          <a:lstStyle/>
          <a:p>
            <a:pPr eaLnBrk="1" fontAlgn="auto" hangingPunct="1">
              <a:spcAft>
                <a:spcPts val="0"/>
              </a:spcAft>
              <a:defRPr/>
            </a:pPr>
            <a:r>
              <a:rPr lang="en-GB" sz="4000" b="1"/>
              <a:t>FLEAS</a:t>
            </a:r>
            <a:endParaRPr lang="en-US" sz="4000" b="1"/>
          </a:p>
        </p:txBody>
      </p:sp>
      <p:pic>
        <p:nvPicPr>
          <p:cNvPr id="28675" name="Picture 21" descr="Flea%2040X"/>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4800" y="2168525"/>
            <a:ext cx="4191000" cy="3587750"/>
          </a:xfrm>
          <a:noFill/>
        </p:spPr>
      </p:pic>
      <p:sp>
        <p:nvSpPr>
          <p:cNvPr id="28676" name="Rectangle 20"/>
          <p:cNvSpPr>
            <a:spLocks noGrp="1" noChangeArrowheads="1"/>
          </p:cNvSpPr>
          <p:nvPr>
            <p:ph sz="half" idx="2"/>
          </p:nvPr>
        </p:nvSpPr>
        <p:spPr>
          <a:xfrm>
            <a:off x="4648200" y="1524000"/>
            <a:ext cx="4267200" cy="5029200"/>
          </a:xfrm>
        </p:spPr>
        <p:txBody>
          <a:bodyPr/>
          <a:lstStyle/>
          <a:p>
            <a:pPr eaLnBrk="1" hangingPunct="1">
              <a:lnSpc>
                <a:spcPct val="90000"/>
              </a:lnSpc>
            </a:pPr>
            <a:r>
              <a:rPr lang="en-GB" altLang="en-US" sz="1800" smtClean="0"/>
              <a:t>Egg – larva – pupa – adult</a:t>
            </a:r>
          </a:p>
          <a:p>
            <a:pPr eaLnBrk="1" hangingPunct="1">
              <a:lnSpc>
                <a:spcPct val="90000"/>
              </a:lnSpc>
            </a:pPr>
            <a:r>
              <a:rPr lang="en-GB" altLang="en-US" sz="1800" smtClean="0"/>
              <a:t>Eggs – 0.5mm, pearly white.  Laid in clothing, bedding or fur of host.  Often drop off the host onto the floor or among bedding.  Hatch in 2-3 days.</a:t>
            </a:r>
          </a:p>
          <a:p>
            <a:pPr eaLnBrk="1" hangingPunct="1">
              <a:lnSpc>
                <a:spcPct val="90000"/>
              </a:lnSpc>
            </a:pPr>
            <a:r>
              <a:rPr lang="en-GB" altLang="en-US" sz="1800" smtClean="0"/>
              <a:t>Larvae – legless, whitish up to 5mm long, thrive best in humid places in host bedding or floor. </a:t>
            </a:r>
          </a:p>
          <a:p>
            <a:pPr eaLnBrk="1" hangingPunct="1">
              <a:lnSpc>
                <a:spcPct val="90000"/>
              </a:lnSpc>
              <a:buFont typeface="Wingdings" pitchFamily="2" charset="2"/>
              <a:buNone/>
            </a:pPr>
            <a:r>
              <a:rPr lang="en-GB" altLang="en-US" sz="1800" smtClean="0"/>
              <a:t>     2-3 moults, fully grown in 3-4 weeks.</a:t>
            </a:r>
          </a:p>
          <a:p>
            <a:pPr eaLnBrk="1" hangingPunct="1">
              <a:lnSpc>
                <a:spcPct val="90000"/>
              </a:lnSpc>
            </a:pPr>
            <a:r>
              <a:rPr lang="en-GB" altLang="en-US" sz="1800" smtClean="0"/>
              <a:t>Pupa – insubstantial cocoon spun by larva.  Development time dependent on temperature.  Emergence in response to vibration.</a:t>
            </a:r>
          </a:p>
          <a:p>
            <a:pPr eaLnBrk="1" hangingPunct="1">
              <a:lnSpc>
                <a:spcPct val="90000"/>
              </a:lnSpc>
            </a:pPr>
            <a:r>
              <a:rPr lang="en-GB" altLang="en-US" sz="1800" smtClean="0"/>
              <a:t>Adults – about 2mm long, shiny dark brown, wingless, laterally flattened and with large hind legs for jumping.</a:t>
            </a:r>
          </a:p>
        </p:txBody>
      </p:sp>
      <p:pic>
        <p:nvPicPr>
          <p:cNvPr id="2" name="Picture 1"/>
          <p:cNvPicPr>
            <a:picLocks noChangeAspect="1"/>
          </p:cNvPicPr>
          <p:nvPr/>
        </p:nvPicPr>
        <p:blipFill>
          <a:blip r:embed="rId3"/>
          <a:stretch>
            <a:fillRect/>
          </a:stretch>
        </p:blipFill>
        <p:spPr>
          <a:xfrm>
            <a:off x="5459970" y="228600"/>
            <a:ext cx="3455430" cy="882774"/>
          </a:xfrm>
          <a:prstGeom prst="rect">
            <a:avLst/>
          </a:prstGeom>
        </p:spPr>
      </p:pic>
    </p:spTree>
    <p:extLst>
      <p:ext uri="{BB962C8B-B14F-4D97-AF65-F5344CB8AC3E}">
        <p14:creationId xmlns:p14="http://schemas.microsoft.com/office/powerpoint/2010/main" val="3826819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6" name="Rectangle 8"/>
          <p:cNvSpPr>
            <a:spLocks noGrp="1" noChangeArrowheads="1"/>
          </p:cNvSpPr>
          <p:nvPr>
            <p:ph type="title" idx="4294967295"/>
          </p:nvPr>
        </p:nvSpPr>
        <p:spPr>
          <a:xfrm>
            <a:off x="457200" y="457200"/>
            <a:ext cx="8686800" cy="841375"/>
          </a:xfrm>
        </p:spPr>
        <p:txBody>
          <a:bodyPr/>
          <a:lstStyle/>
          <a:p>
            <a:pPr eaLnBrk="1" fontAlgn="auto" hangingPunct="1">
              <a:spcAft>
                <a:spcPts val="0"/>
              </a:spcAft>
              <a:defRPr/>
            </a:pPr>
            <a:r>
              <a:rPr lang="en-GB" sz="4000" b="1"/>
              <a:t>BEDBUGS</a:t>
            </a:r>
            <a:r>
              <a:rPr lang="en-GB" b="1"/>
              <a:t> </a:t>
            </a:r>
            <a:endParaRPr lang="en-US" b="1"/>
          </a:p>
        </p:txBody>
      </p:sp>
      <p:sp>
        <p:nvSpPr>
          <p:cNvPr id="31748" name="Rectangle 10"/>
          <p:cNvSpPr>
            <a:spLocks noGrp="1" noChangeArrowheads="1"/>
          </p:cNvSpPr>
          <p:nvPr>
            <p:ph sz="half" idx="4294967295"/>
          </p:nvPr>
        </p:nvSpPr>
        <p:spPr>
          <a:xfrm>
            <a:off x="4800600" y="1600200"/>
            <a:ext cx="4343400" cy="4724400"/>
          </a:xfrm>
        </p:spPr>
        <p:txBody>
          <a:bodyPr/>
          <a:lstStyle/>
          <a:p>
            <a:pPr eaLnBrk="1" hangingPunct="1"/>
            <a:r>
              <a:rPr lang="en-GB" altLang="en-US" sz="1800" smtClean="0"/>
              <a:t>Egg – nymph – adult</a:t>
            </a:r>
          </a:p>
          <a:p>
            <a:pPr eaLnBrk="1" hangingPunct="1"/>
            <a:r>
              <a:rPr lang="en-GB" altLang="en-US" sz="1800" smtClean="0"/>
              <a:t>Eggs – up to 200, possibly more, laid at a rate of 4-5 a day glued in crevices and harbourages.  Eggs white with cap.  Only hatch above 13</a:t>
            </a:r>
            <a:r>
              <a:rPr lang="en-GB" altLang="en-US" sz="1800" smtClean="0">
                <a:cs typeface="Tahoma" pitchFamily="34" charset="0"/>
              </a:rPr>
              <a:t>°</a:t>
            </a:r>
            <a:r>
              <a:rPr lang="en-GB" altLang="en-US" sz="1800" smtClean="0"/>
              <a:t>c.</a:t>
            </a:r>
          </a:p>
          <a:p>
            <a:pPr eaLnBrk="1" hangingPunct="1"/>
            <a:r>
              <a:rPr lang="en-GB" altLang="en-US" sz="1800" smtClean="0"/>
              <a:t>Nymphs – 5 moults, taking from a few weeks to several months depending on food supply and conditions.</a:t>
            </a:r>
          </a:p>
          <a:p>
            <a:pPr eaLnBrk="1" hangingPunct="1"/>
            <a:r>
              <a:rPr lang="en-GB" altLang="en-US" sz="1800" smtClean="0"/>
              <a:t>Adults – wingless, flattened unless recently fed, about 6mm long.</a:t>
            </a:r>
          </a:p>
        </p:txBody>
      </p:sp>
      <p:graphicFrame>
        <p:nvGraphicFramePr>
          <p:cNvPr id="3" name="Object 2"/>
          <p:cNvGraphicFramePr>
            <a:graphicFrameLocks noChangeAspect="1"/>
          </p:cNvGraphicFramePr>
          <p:nvPr>
            <p:extLst>
              <p:ext uri="{D42A27DB-BD31-4B8C-83A1-F6EECF244321}">
                <p14:modId xmlns:p14="http://schemas.microsoft.com/office/powerpoint/2010/main" val="276677452"/>
              </p:ext>
            </p:extLst>
          </p:nvPr>
        </p:nvGraphicFramePr>
        <p:xfrm>
          <a:off x="251520" y="2204864"/>
          <a:ext cx="3958655" cy="2647893"/>
        </p:xfrm>
        <a:graphic>
          <a:graphicData uri="http://schemas.openxmlformats.org/presentationml/2006/ole">
            <mc:AlternateContent xmlns:mc="http://schemas.openxmlformats.org/markup-compatibility/2006">
              <mc:Choice xmlns:v="urn:schemas-microsoft-com:vml" Requires="v">
                <p:oleObj spid="_x0000_s2057" name="Photo Editor Photo" r:id="rId3" imgW="5409524" imgH="3619048" progId="MSPhotoEd.3">
                  <p:embed/>
                </p:oleObj>
              </mc:Choice>
              <mc:Fallback>
                <p:oleObj name="Photo Editor Photo" r:id="rId3" imgW="5409524" imgH="3619048"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204864"/>
                        <a:ext cx="3958655" cy="2647893"/>
                      </a:xfrm>
                      <a:prstGeom prst="rect">
                        <a:avLst/>
                      </a:prstGeom>
                      <a:noFill/>
                      <a:ln>
                        <a:noFill/>
                      </a:ln>
                      <a:effectLst/>
                    </p:spPr>
                  </p:pic>
                </p:oleObj>
              </mc:Fallback>
            </mc:AlternateContent>
          </a:graphicData>
        </a:graphic>
      </p:graphicFrame>
      <p:pic>
        <p:nvPicPr>
          <p:cNvPr id="2" name="Picture 1"/>
          <p:cNvPicPr>
            <a:picLocks noChangeAspect="1"/>
          </p:cNvPicPr>
          <p:nvPr/>
        </p:nvPicPr>
        <p:blipFill>
          <a:blip r:embed="rId5"/>
          <a:stretch>
            <a:fillRect/>
          </a:stretch>
        </p:blipFill>
        <p:spPr>
          <a:xfrm>
            <a:off x="6012160" y="118700"/>
            <a:ext cx="2971675" cy="759187"/>
          </a:xfrm>
          <a:prstGeom prst="rect">
            <a:avLst/>
          </a:prstGeom>
        </p:spPr>
      </p:pic>
    </p:spTree>
    <p:extLst>
      <p:ext uri="{BB962C8B-B14F-4D97-AF65-F5344CB8AC3E}">
        <p14:creationId xmlns:p14="http://schemas.microsoft.com/office/powerpoint/2010/main" val="2747911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1282</Words>
  <Application>Microsoft Office PowerPoint</Application>
  <PresentationFormat>On-screen Show (4:3)</PresentationFormat>
  <Paragraphs>82</Paragraphs>
  <Slides>13</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0" baseType="lpstr">
      <vt:lpstr>Arial</vt:lpstr>
      <vt:lpstr>Arial Black</vt:lpstr>
      <vt:lpstr>Calibri</vt:lpstr>
      <vt:lpstr>Tahoma</vt:lpstr>
      <vt:lpstr>Wingdings</vt:lpstr>
      <vt:lpstr>Office Theme</vt:lpstr>
      <vt:lpstr>Photo Editor Photo</vt:lpstr>
      <vt:lpstr>HOUSE FLY</vt:lpstr>
      <vt:lpstr>FRUIT FLY</vt:lpstr>
      <vt:lpstr>BLUEBOTTLE</vt:lpstr>
      <vt:lpstr>LARDER BEETLE</vt:lpstr>
      <vt:lpstr>PowerPoint Presentation</vt:lpstr>
      <vt:lpstr>BOOKLICE</vt:lpstr>
      <vt:lpstr>PowerPoint Presentation</vt:lpstr>
      <vt:lpstr>FLEAS</vt:lpstr>
      <vt:lpstr>BEDBUGS </vt:lpstr>
      <vt:lpstr>PowerPoint Presentation</vt:lpstr>
      <vt:lpstr>  Woodworm        Biscuit beetle</vt:lpstr>
      <vt:lpstr>AUSTRALIAN SPIDER BEETLE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HOUSE FLY</dc:title>
  <dc:creator>User</dc:creator>
  <cp:lastModifiedBy>Damian Gavin</cp:lastModifiedBy>
  <cp:revision>7</cp:revision>
  <dcterms:created xsi:type="dcterms:W3CDTF">2018-07-12T10:07:15Z</dcterms:created>
  <dcterms:modified xsi:type="dcterms:W3CDTF">2018-07-14T14:11:30Z</dcterms:modified>
</cp:coreProperties>
</file>